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64" r:id="rId4"/>
    <p:sldId id="278" r:id="rId5"/>
    <p:sldId id="271" r:id="rId6"/>
    <p:sldId id="272" r:id="rId7"/>
    <p:sldId id="265" r:id="rId8"/>
    <p:sldId id="274" r:id="rId9"/>
    <p:sldId id="263" r:id="rId10"/>
    <p:sldId id="266" r:id="rId11"/>
    <p:sldId id="267" r:id="rId12"/>
    <p:sldId id="268" r:id="rId13"/>
    <p:sldId id="279" r:id="rId14"/>
    <p:sldId id="269" r:id="rId15"/>
    <p:sldId id="273" r:id="rId16"/>
    <p:sldId id="262" r:id="rId17"/>
    <p:sldId id="275" r:id="rId18"/>
    <p:sldId id="280" r:id="rId19"/>
    <p:sldId id="283" r:id="rId20"/>
    <p:sldId id="276" r:id="rId21"/>
    <p:sldId id="277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27" autoAdjust="0"/>
    <p:restoredTop sz="83972"/>
  </p:normalViewPr>
  <p:slideViewPr>
    <p:cSldViewPr snapToGrid="0">
      <p:cViewPr varScale="1">
        <p:scale>
          <a:sx n="80" d="100"/>
          <a:sy n="80" d="100"/>
        </p:scale>
        <p:origin x="216" y="656"/>
      </p:cViewPr>
      <p:guideLst/>
    </p:cSldViewPr>
  </p:slideViewPr>
  <p:outlineViewPr>
    <p:cViewPr>
      <p:scale>
        <a:sx n="33" d="100"/>
        <a:sy n="33" d="100"/>
      </p:scale>
      <p:origin x="0" y="-91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9476AB-25AF-47CC-B391-466CC9B09505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9C0FB4-0DBD-4C5F-AC9A-D47ECD9426FF}">
      <dgm:prSet/>
      <dgm:spPr/>
      <dgm:t>
        <a:bodyPr/>
        <a:lstStyle/>
        <a:p>
          <a:pPr>
            <a:defRPr b="1"/>
          </a:pPr>
          <a:r>
            <a:rPr lang="en-US"/>
            <a:t>File compression: ZIP formats</a:t>
          </a:r>
        </a:p>
      </dgm:t>
    </dgm:pt>
    <dgm:pt modelId="{7351EA37-47A0-48D3-A22A-EDBC5C90CEDD}" type="parTrans" cxnId="{C3FC6438-54F6-4DF5-9DEB-D24990B262AE}">
      <dgm:prSet/>
      <dgm:spPr/>
      <dgm:t>
        <a:bodyPr/>
        <a:lstStyle/>
        <a:p>
          <a:endParaRPr lang="en-US"/>
        </a:p>
      </dgm:t>
    </dgm:pt>
    <dgm:pt modelId="{CAE77906-B807-4B05-A108-4FFC8BE08D61}" type="sibTrans" cxnId="{C3FC6438-54F6-4DF5-9DEB-D24990B262AE}">
      <dgm:prSet/>
      <dgm:spPr/>
      <dgm:t>
        <a:bodyPr/>
        <a:lstStyle/>
        <a:p>
          <a:endParaRPr lang="en-US"/>
        </a:p>
      </dgm:t>
    </dgm:pt>
    <dgm:pt modelId="{D710EF57-D0B3-44A9-B8F1-415EAC99F96B}">
      <dgm:prSet/>
      <dgm:spPr/>
      <dgm:t>
        <a:bodyPr/>
        <a:lstStyle/>
        <a:p>
          <a:pPr>
            <a:defRPr b="1"/>
          </a:pPr>
          <a:r>
            <a:rPr lang="en-US"/>
            <a:t>Multimedia compression: JPEG, MP3</a:t>
          </a:r>
        </a:p>
      </dgm:t>
    </dgm:pt>
    <dgm:pt modelId="{951B0DF0-A0A8-4B62-B0CA-ECE525257D07}" type="parTrans" cxnId="{3FDDB32F-0247-4BF7-8BC1-6226CAC8F0E2}">
      <dgm:prSet/>
      <dgm:spPr/>
      <dgm:t>
        <a:bodyPr/>
        <a:lstStyle/>
        <a:p>
          <a:endParaRPr lang="en-US"/>
        </a:p>
      </dgm:t>
    </dgm:pt>
    <dgm:pt modelId="{DA1A2824-5AE9-42A3-A247-EB32A9E8FB0B}" type="sibTrans" cxnId="{3FDDB32F-0247-4BF7-8BC1-6226CAC8F0E2}">
      <dgm:prSet/>
      <dgm:spPr/>
      <dgm:t>
        <a:bodyPr/>
        <a:lstStyle/>
        <a:p>
          <a:endParaRPr lang="en-US"/>
        </a:p>
      </dgm:t>
    </dgm:pt>
    <dgm:pt modelId="{1E43EB62-41A6-4FCE-9C3F-1C8B1E6648BA}">
      <dgm:prSet/>
      <dgm:spPr/>
      <dgm:t>
        <a:bodyPr/>
        <a:lstStyle/>
        <a:p>
          <a:pPr>
            <a:defRPr b="1"/>
          </a:pPr>
          <a:r>
            <a:rPr lang="en-US"/>
            <a:t>Data transmission: </a:t>
          </a:r>
        </a:p>
      </dgm:t>
    </dgm:pt>
    <dgm:pt modelId="{1C85B3E4-B3EE-44E8-AAED-65CC04F5B496}" type="parTrans" cxnId="{8C83CBDA-7C55-4079-A352-54CF95C3AFC7}">
      <dgm:prSet/>
      <dgm:spPr/>
      <dgm:t>
        <a:bodyPr/>
        <a:lstStyle/>
        <a:p>
          <a:endParaRPr lang="en-US"/>
        </a:p>
      </dgm:t>
    </dgm:pt>
    <dgm:pt modelId="{010B3772-A1DF-44EC-8902-1B68B77EB005}" type="sibTrans" cxnId="{8C83CBDA-7C55-4079-A352-54CF95C3AFC7}">
      <dgm:prSet/>
      <dgm:spPr/>
      <dgm:t>
        <a:bodyPr/>
        <a:lstStyle/>
        <a:p>
          <a:endParaRPr lang="en-US"/>
        </a:p>
      </dgm:t>
    </dgm:pt>
    <dgm:pt modelId="{3B79E2BE-19BB-49CC-96DD-31C0DA0A94F1}">
      <dgm:prSet/>
      <dgm:spPr/>
      <dgm:t>
        <a:bodyPr/>
        <a:lstStyle/>
        <a:p>
          <a:r>
            <a:rPr lang="en-US" dirty="0"/>
            <a:t>Efficient encoding for faster transmission</a:t>
          </a:r>
        </a:p>
      </dgm:t>
    </dgm:pt>
    <dgm:pt modelId="{DD3FDFA0-39FC-43F9-8446-3B23C30C4559}" type="parTrans" cxnId="{C70FA696-E2EB-4C96-9DDE-DEAD6B12A3E1}">
      <dgm:prSet/>
      <dgm:spPr/>
      <dgm:t>
        <a:bodyPr/>
        <a:lstStyle/>
        <a:p>
          <a:endParaRPr lang="en-US"/>
        </a:p>
      </dgm:t>
    </dgm:pt>
    <dgm:pt modelId="{7CB3615D-500B-4A8A-BA9F-D7BA2979709D}" type="sibTrans" cxnId="{C70FA696-E2EB-4C96-9DDE-DEAD6B12A3E1}">
      <dgm:prSet/>
      <dgm:spPr/>
      <dgm:t>
        <a:bodyPr/>
        <a:lstStyle/>
        <a:p>
          <a:endParaRPr lang="en-US"/>
        </a:p>
      </dgm:t>
    </dgm:pt>
    <dgm:pt modelId="{C9E0DBE7-2B9F-4A31-A7D1-0E3441EAD650}" type="pres">
      <dgm:prSet presAssocID="{189476AB-25AF-47CC-B391-466CC9B09505}" presName="root" presStyleCnt="0">
        <dgm:presLayoutVars>
          <dgm:dir/>
          <dgm:resizeHandles val="exact"/>
        </dgm:presLayoutVars>
      </dgm:prSet>
      <dgm:spPr/>
    </dgm:pt>
    <dgm:pt modelId="{A1EE4CF0-8CC6-40E0-9F44-2911477600CA}" type="pres">
      <dgm:prSet presAssocID="{879C0FB4-0DBD-4C5F-AC9A-D47ECD9426FF}" presName="compNode" presStyleCnt="0"/>
      <dgm:spPr/>
    </dgm:pt>
    <dgm:pt modelId="{DAC52C35-4B02-407E-ABA8-0A15D8F97258}" type="pres">
      <dgm:prSet presAssocID="{879C0FB4-0DBD-4C5F-AC9A-D47ECD9426F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520394C3-35B0-4918-9A9E-E26AFA99CDAF}" type="pres">
      <dgm:prSet presAssocID="{879C0FB4-0DBD-4C5F-AC9A-D47ECD9426FF}" presName="iconSpace" presStyleCnt="0"/>
      <dgm:spPr/>
    </dgm:pt>
    <dgm:pt modelId="{C4A38BBC-A829-4B7F-94CF-75DCF349BC1F}" type="pres">
      <dgm:prSet presAssocID="{879C0FB4-0DBD-4C5F-AC9A-D47ECD9426FF}" presName="parTx" presStyleLbl="revTx" presStyleIdx="0" presStyleCnt="6">
        <dgm:presLayoutVars>
          <dgm:chMax val="0"/>
          <dgm:chPref val="0"/>
        </dgm:presLayoutVars>
      </dgm:prSet>
      <dgm:spPr/>
    </dgm:pt>
    <dgm:pt modelId="{01CA0739-D178-4B87-BE9A-0BE427920E82}" type="pres">
      <dgm:prSet presAssocID="{879C0FB4-0DBD-4C5F-AC9A-D47ECD9426FF}" presName="txSpace" presStyleCnt="0"/>
      <dgm:spPr/>
    </dgm:pt>
    <dgm:pt modelId="{BE6A22A3-8913-4574-967E-CB4CCEFC2845}" type="pres">
      <dgm:prSet presAssocID="{879C0FB4-0DBD-4C5F-AC9A-D47ECD9426FF}" presName="desTx" presStyleLbl="revTx" presStyleIdx="1" presStyleCnt="6">
        <dgm:presLayoutVars/>
      </dgm:prSet>
      <dgm:spPr/>
    </dgm:pt>
    <dgm:pt modelId="{CB88A298-7553-4AF1-9F50-95F73F04015E}" type="pres">
      <dgm:prSet presAssocID="{CAE77906-B807-4B05-A108-4FFC8BE08D61}" presName="sibTrans" presStyleCnt="0"/>
      <dgm:spPr/>
    </dgm:pt>
    <dgm:pt modelId="{CE0C7A1D-0E56-43CE-B5C8-6904A0E9690F}" type="pres">
      <dgm:prSet presAssocID="{D710EF57-D0B3-44A9-B8F1-415EAC99F96B}" presName="compNode" presStyleCnt="0"/>
      <dgm:spPr/>
    </dgm:pt>
    <dgm:pt modelId="{B8C77A31-40A8-4C34-AE80-3E7529785BC2}" type="pres">
      <dgm:prSet presAssocID="{D710EF57-D0B3-44A9-B8F1-415EAC99F96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53DBF686-9D57-4499-A461-DEC63C34C588}" type="pres">
      <dgm:prSet presAssocID="{D710EF57-D0B3-44A9-B8F1-415EAC99F96B}" presName="iconSpace" presStyleCnt="0"/>
      <dgm:spPr/>
    </dgm:pt>
    <dgm:pt modelId="{D4205524-D96A-4906-AF9F-8E5FB3FD08A3}" type="pres">
      <dgm:prSet presAssocID="{D710EF57-D0B3-44A9-B8F1-415EAC99F96B}" presName="parTx" presStyleLbl="revTx" presStyleIdx="2" presStyleCnt="6">
        <dgm:presLayoutVars>
          <dgm:chMax val="0"/>
          <dgm:chPref val="0"/>
        </dgm:presLayoutVars>
      </dgm:prSet>
      <dgm:spPr/>
    </dgm:pt>
    <dgm:pt modelId="{844ECF32-5F36-4781-B718-4BAF4CA3A669}" type="pres">
      <dgm:prSet presAssocID="{D710EF57-D0B3-44A9-B8F1-415EAC99F96B}" presName="txSpace" presStyleCnt="0"/>
      <dgm:spPr/>
    </dgm:pt>
    <dgm:pt modelId="{0B397A50-CB5B-4609-B489-0A5C1A2A2A0D}" type="pres">
      <dgm:prSet presAssocID="{D710EF57-D0B3-44A9-B8F1-415EAC99F96B}" presName="desTx" presStyleLbl="revTx" presStyleIdx="3" presStyleCnt="6">
        <dgm:presLayoutVars/>
      </dgm:prSet>
      <dgm:spPr/>
    </dgm:pt>
    <dgm:pt modelId="{366F1585-B7D0-4274-B8FE-C3BEF1580B86}" type="pres">
      <dgm:prSet presAssocID="{DA1A2824-5AE9-42A3-A247-EB32A9E8FB0B}" presName="sibTrans" presStyleCnt="0"/>
      <dgm:spPr/>
    </dgm:pt>
    <dgm:pt modelId="{25C0A93C-26BE-41E0-9CFC-1DBC445E7337}" type="pres">
      <dgm:prSet presAssocID="{1E43EB62-41A6-4FCE-9C3F-1C8B1E6648BA}" presName="compNode" presStyleCnt="0"/>
      <dgm:spPr/>
    </dgm:pt>
    <dgm:pt modelId="{46889D50-3721-4310-BEFA-BF2C674B5A37}" type="pres">
      <dgm:prSet presAssocID="{1E43EB62-41A6-4FCE-9C3F-1C8B1E6648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8952A34A-73AE-4207-97E4-01A046DBBAF3}" type="pres">
      <dgm:prSet presAssocID="{1E43EB62-41A6-4FCE-9C3F-1C8B1E6648BA}" presName="iconSpace" presStyleCnt="0"/>
      <dgm:spPr/>
    </dgm:pt>
    <dgm:pt modelId="{5D95FB54-C1FA-4F14-907D-6C3DF671F3E1}" type="pres">
      <dgm:prSet presAssocID="{1E43EB62-41A6-4FCE-9C3F-1C8B1E6648BA}" presName="parTx" presStyleLbl="revTx" presStyleIdx="4" presStyleCnt="6">
        <dgm:presLayoutVars>
          <dgm:chMax val="0"/>
          <dgm:chPref val="0"/>
        </dgm:presLayoutVars>
      </dgm:prSet>
      <dgm:spPr/>
    </dgm:pt>
    <dgm:pt modelId="{14699C80-58B5-40B5-AA3A-D922C6B69EF7}" type="pres">
      <dgm:prSet presAssocID="{1E43EB62-41A6-4FCE-9C3F-1C8B1E6648BA}" presName="txSpace" presStyleCnt="0"/>
      <dgm:spPr/>
    </dgm:pt>
    <dgm:pt modelId="{3C14F782-9FB5-4F80-951E-952C57CBA5A5}" type="pres">
      <dgm:prSet presAssocID="{1E43EB62-41A6-4FCE-9C3F-1C8B1E6648BA}" presName="desTx" presStyleLbl="revTx" presStyleIdx="5" presStyleCnt="6">
        <dgm:presLayoutVars/>
      </dgm:prSet>
      <dgm:spPr/>
    </dgm:pt>
  </dgm:ptLst>
  <dgm:cxnLst>
    <dgm:cxn modelId="{3FDDB32F-0247-4BF7-8BC1-6226CAC8F0E2}" srcId="{189476AB-25AF-47CC-B391-466CC9B09505}" destId="{D710EF57-D0B3-44A9-B8F1-415EAC99F96B}" srcOrd="1" destOrd="0" parTransId="{951B0DF0-A0A8-4B62-B0CA-ECE525257D07}" sibTransId="{DA1A2824-5AE9-42A3-A247-EB32A9E8FB0B}"/>
    <dgm:cxn modelId="{C3FC6438-54F6-4DF5-9DEB-D24990B262AE}" srcId="{189476AB-25AF-47CC-B391-466CC9B09505}" destId="{879C0FB4-0DBD-4C5F-AC9A-D47ECD9426FF}" srcOrd="0" destOrd="0" parTransId="{7351EA37-47A0-48D3-A22A-EDBC5C90CEDD}" sibTransId="{CAE77906-B807-4B05-A108-4FFC8BE08D61}"/>
    <dgm:cxn modelId="{E8D3A33F-DB8E-43C2-89D2-861EA42ACD1B}" type="presOf" srcId="{D710EF57-D0B3-44A9-B8F1-415EAC99F96B}" destId="{D4205524-D96A-4906-AF9F-8E5FB3FD08A3}" srcOrd="0" destOrd="0" presId="urn:microsoft.com/office/officeart/2018/5/layout/CenteredIconLabelDescriptionList"/>
    <dgm:cxn modelId="{1F36BE43-0775-426B-8180-0628F6CDC834}" type="presOf" srcId="{189476AB-25AF-47CC-B391-466CC9B09505}" destId="{C9E0DBE7-2B9F-4A31-A7D1-0E3441EAD650}" srcOrd="0" destOrd="0" presId="urn:microsoft.com/office/officeart/2018/5/layout/CenteredIconLabelDescriptionList"/>
    <dgm:cxn modelId="{B8C7F55C-A1D3-4C0E-8DEC-97EB14A221C6}" type="presOf" srcId="{879C0FB4-0DBD-4C5F-AC9A-D47ECD9426FF}" destId="{C4A38BBC-A829-4B7F-94CF-75DCF349BC1F}" srcOrd="0" destOrd="0" presId="urn:microsoft.com/office/officeart/2018/5/layout/CenteredIconLabelDescriptionList"/>
    <dgm:cxn modelId="{12D37781-8F1C-4FDF-B4C9-844E55033E07}" type="presOf" srcId="{3B79E2BE-19BB-49CC-96DD-31C0DA0A94F1}" destId="{3C14F782-9FB5-4F80-951E-952C57CBA5A5}" srcOrd="0" destOrd="0" presId="urn:microsoft.com/office/officeart/2018/5/layout/CenteredIconLabelDescriptionList"/>
    <dgm:cxn modelId="{C70FA696-E2EB-4C96-9DDE-DEAD6B12A3E1}" srcId="{1E43EB62-41A6-4FCE-9C3F-1C8B1E6648BA}" destId="{3B79E2BE-19BB-49CC-96DD-31C0DA0A94F1}" srcOrd="0" destOrd="0" parTransId="{DD3FDFA0-39FC-43F9-8446-3B23C30C4559}" sibTransId="{7CB3615D-500B-4A8A-BA9F-D7BA2979709D}"/>
    <dgm:cxn modelId="{8C83CBDA-7C55-4079-A352-54CF95C3AFC7}" srcId="{189476AB-25AF-47CC-B391-466CC9B09505}" destId="{1E43EB62-41A6-4FCE-9C3F-1C8B1E6648BA}" srcOrd="2" destOrd="0" parTransId="{1C85B3E4-B3EE-44E8-AAED-65CC04F5B496}" sibTransId="{010B3772-A1DF-44EC-8902-1B68B77EB005}"/>
    <dgm:cxn modelId="{AF956CE5-B95D-4A07-9087-652AE27DA6BE}" type="presOf" srcId="{1E43EB62-41A6-4FCE-9C3F-1C8B1E6648BA}" destId="{5D95FB54-C1FA-4F14-907D-6C3DF671F3E1}" srcOrd="0" destOrd="0" presId="urn:microsoft.com/office/officeart/2018/5/layout/CenteredIconLabelDescriptionList"/>
    <dgm:cxn modelId="{240C5EAE-01B3-4D57-B726-CE49FE5937FA}" type="presParOf" srcId="{C9E0DBE7-2B9F-4A31-A7D1-0E3441EAD650}" destId="{A1EE4CF0-8CC6-40E0-9F44-2911477600CA}" srcOrd="0" destOrd="0" presId="urn:microsoft.com/office/officeart/2018/5/layout/CenteredIconLabelDescriptionList"/>
    <dgm:cxn modelId="{3A0C6A1C-D245-4CC6-AE7D-0E3BF56584B6}" type="presParOf" srcId="{A1EE4CF0-8CC6-40E0-9F44-2911477600CA}" destId="{DAC52C35-4B02-407E-ABA8-0A15D8F97258}" srcOrd="0" destOrd="0" presId="urn:microsoft.com/office/officeart/2018/5/layout/CenteredIconLabelDescriptionList"/>
    <dgm:cxn modelId="{E4E8A84B-EC01-42B4-A54D-B44B4920DEDD}" type="presParOf" srcId="{A1EE4CF0-8CC6-40E0-9F44-2911477600CA}" destId="{520394C3-35B0-4918-9A9E-E26AFA99CDAF}" srcOrd="1" destOrd="0" presId="urn:microsoft.com/office/officeart/2018/5/layout/CenteredIconLabelDescriptionList"/>
    <dgm:cxn modelId="{C6FBD5AB-9E96-40A4-8C0C-211205E35163}" type="presParOf" srcId="{A1EE4CF0-8CC6-40E0-9F44-2911477600CA}" destId="{C4A38BBC-A829-4B7F-94CF-75DCF349BC1F}" srcOrd="2" destOrd="0" presId="urn:microsoft.com/office/officeart/2018/5/layout/CenteredIconLabelDescriptionList"/>
    <dgm:cxn modelId="{C93985DE-4E07-4B81-BC92-1C62FD564F66}" type="presParOf" srcId="{A1EE4CF0-8CC6-40E0-9F44-2911477600CA}" destId="{01CA0739-D178-4B87-BE9A-0BE427920E82}" srcOrd="3" destOrd="0" presId="urn:microsoft.com/office/officeart/2018/5/layout/CenteredIconLabelDescriptionList"/>
    <dgm:cxn modelId="{F7244BAA-71D1-4C6E-8268-FF247A58D14B}" type="presParOf" srcId="{A1EE4CF0-8CC6-40E0-9F44-2911477600CA}" destId="{BE6A22A3-8913-4574-967E-CB4CCEFC2845}" srcOrd="4" destOrd="0" presId="urn:microsoft.com/office/officeart/2018/5/layout/CenteredIconLabelDescriptionList"/>
    <dgm:cxn modelId="{92F5AA8D-CE87-4A5F-B8A0-79BE684F51F8}" type="presParOf" srcId="{C9E0DBE7-2B9F-4A31-A7D1-0E3441EAD650}" destId="{CB88A298-7553-4AF1-9F50-95F73F04015E}" srcOrd="1" destOrd="0" presId="urn:microsoft.com/office/officeart/2018/5/layout/CenteredIconLabelDescriptionList"/>
    <dgm:cxn modelId="{103B4063-3E32-48A4-9C4E-789572D6ADF9}" type="presParOf" srcId="{C9E0DBE7-2B9F-4A31-A7D1-0E3441EAD650}" destId="{CE0C7A1D-0E56-43CE-B5C8-6904A0E9690F}" srcOrd="2" destOrd="0" presId="urn:microsoft.com/office/officeart/2018/5/layout/CenteredIconLabelDescriptionList"/>
    <dgm:cxn modelId="{D920836A-E64B-4116-AF6C-22386712C203}" type="presParOf" srcId="{CE0C7A1D-0E56-43CE-B5C8-6904A0E9690F}" destId="{B8C77A31-40A8-4C34-AE80-3E7529785BC2}" srcOrd="0" destOrd="0" presId="urn:microsoft.com/office/officeart/2018/5/layout/CenteredIconLabelDescriptionList"/>
    <dgm:cxn modelId="{39A5E9FF-C8EC-454D-AC39-7AF636148299}" type="presParOf" srcId="{CE0C7A1D-0E56-43CE-B5C8-6904A0E9690F}" destId="{53DBF686-9D57-4499-A461-DEC63C34C588}" srcOrd="1" destOrd="0" presId="urn:microsoft.com/office/officeart/2018/5/layout/CenteredIconLabelDescriptionList"/>
    <dgm:cxn modelId="{39E38F6D-C2B4-4C25-AD74-E94688AD4604}" type="presParOf" srcId="{CE0C7A1D-0E56-43CE-B5C8-6904A0E9690F}" destId="{D4205524-D96A-4906-AF9F-8E5FB3FD08A3}" srcOrd="2" destOrd="0" presId="urn:microsoft.com/office/officeart/2018/5/layout/CenteredIconLabelDescriptionList"/>
    <dgm:cxn modelId="{5B184545-4B72-40AB-976B-DABCF9CBADD1}" type="presParOf" srcId="{CE0C7A1D-0E56-43CE-B5C8-6904A0E9690F}" destId="{844ECF32-5F36-4781-B718-4BAF4CA3A669}" srcOrd="3" destOrd="0" presId="urn:microsoft.com/office/officeart/2018/5/layout/CenteredIconLabelDescriptionList"/>
    <dgm:cxn modelId="{EDEDED1E-5866-43D6-BB54-0B42D5760EFA}" type="presParOf" srcId="{CE0C7A1D-0E56-43CE-B5C8-6904A0E9690F}" destId="{0B397A50-CB5B-4609-B489-0A5C1A2A2A0D}" srcOrd="4" destOrd="0" presId="urn:microsoft.com/office/officeart/2018/5/layout/CenteredIconLabelDescriptionList"/>
    <dgm:cxn modelId="{FD0F0823-DFB7-4C8D-B834-4186F5E8983C}" type="presParOf" srcId="{C9E0DBE7-2B9F-4A31-A7D1-0E3441EAD650}" destId="{366F1585-B7D0-4274-B8FE-C3BEF1580B86}" srcOrd="3" destOrd="0" presId="urn:microsoft.com/office/officeart/2018/5/layout/CenteredIconLabelDescriptionList"/>
    <dgm:cxn modelId="{17609EBA-EF62-4FC0-82E5-94AD6BC0AAF5}" type="presParOf" srcId="{C9E0DBE7-2B9F-4A31-A7D1-0E3441EAD650}" destId="{25C0A93C-26BE-41E0-9CFC-1DBC445E7337}" srcOrd="4" destOrd="0" presId="urn:microsoft.com/office/officeart/2018/5/layout/CenteredIconLabelDescriptionList"/>
    <dgm:cxn modelId="{B3E8C19C-2CF5-4847-A6E5-1A829BC28D89}" type="presParOf" srcId="{25C0A93C-26BE-41E0-9CFC-1DBC445E7337}" destId="{46889D50-3721-4310-BEFA-BF2C674B5A37}" srcOrd="0" destOrd="0" presId="urn:microsoft.com/office/officeart/2018/5/layout/CenteredIconLabelDescriptionList"/>
    <dgm:cxn modelId="{9A9C422B-376B-40A7-92D0-1E4107406AD3}" type="presParOf" srcId="{25C0A93C-26BE-41E0-9CFC-1DBC445E7337}" destId="{8952A34A-73AE-4207-97E4-01A046DBBAF3}" srcOrd="1" destOrd="0" presId="urn:microsoft.com/office/officeart/2018/5/layout/CenteredIconLabelDescriptionList"/>
    <dgm:cxn modelId="{B84D90DA-131D-4586-99E2-8C926DEFB792}" type="presParOf" srcId="{25C0A93C-26BE-41E0-9CFC-1DBC445E7337}" destId="{5D95FB54-C1FA-4F14-907D-6C3DF671F3E1}" srcOrd="2" destOrd="0" presId="urn:microsoft.com/office/officeart/2018/5/layout/CenteredIconLabelDescriptionList"/>
    <dgm:cxn modelId="{DB44BC9F-F3B1-4AB1-89A8-435507093F66}" type="presParOf" srcId="{25C0A93C-26BE-41E0-9CFC-1DBC445E7337}" destId="{14699C80-58B5-40B5-AA3A-D922C6B69EF7}" srcOrd="3" destOrd="0" presId="urn:microsoft.com/office/officeart/2018/5/layout/CenteredIconLabelDescriptionList"/>
    <dgm:cxn modelId="{1DE32829-4251-46BA-AF95-7B5D043BF49E}" type="presParOf" srcId="{25C0A93C-26BE-41E0-9CFC-1DBC445E7337}" destId="{3C14F782-9FB5-4F80-951E-952C57CBA5A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27BDFD-DDE3-44CF-B753-5B12B2A94AE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78AE89AF-4C03-4AA1-907E-DC7E9E1B4E96}">
      <dgm:prSet/>
      <dgm:spPr/>
      <dgm:t>
        <a:bodyPr/>
        <a:lstStyle/>
        <a:p>
          <a:r>
            <a:rPr lang="en-US"/>
            <a:t>Choice</a:t>
          </a:r>
        </a:p>
      </dgm:t>
    </dgm:pt>
    <dgm:pt modelId="{91D6A689-51AF-47BC-97BD-78092DA7DCEC}" type="parTrans" cxnId="{26FF6368-8E18-4025-AFD4-304B8EEFDFA1}">
      <dgm:prSet/>
      <dgm:spPr/>
      <dgm:t>
        <a:bodyPr/>
        <a:lstStyle/>
        <a:p>
          <a:endParaRPr lang="en-US"/>
        </a:p>
      </dgm:t>
    </dgm:pt>
    <dgm:pt modelId="{FF5DC044-4EF9-4A81-B10C-CCD263F263CB}" type="sibTrans" cxnId="{26FF6368-8E18-4025-AFD4-304B8EEFDFA1}">
      <dgm:prSet/>
      <dgm:spPr/>
      <dgm:t>
        <a:bodyPr/>
        <a:lstStyle/>
        <a:p>
          <a:endParaRPr lang="en-US"/>
        </a:p>
      </dgm:t>
    </dgm:pt>
    <dgm:pt modelId="{C19EA6B1-61E8-430F-9DC1-CB62210F11E8}">
      <dgm:prSet/>
      <dgm:spPr/>
      <dgm:t>
        <a:bodyPr/>
        <a:lstStyle/>
        <a:p>
          <a:r>
            <a:rPr lang="en-US"/>
            <a:t>Constraints</a:t>
          </a:r>
        </a:p>
      </dgm:t>
    </dgm:pt>
    <dgm:pt modelId="{57C91BA6-B89D-476D-9827-68510DD7C753}" type="parTrans" cxnId="{4E6CB11A-036C-4110-85FF-94E2B7C65C56}">
      <dgm:prSet/>
      <dgm:spPr/>
      <dgm:t>
        <a:bodyPr/>
        <a:lstStyle/>
        <a:p>
          <a:endParaRPr lang="en-US"/>
        </a:p>
      </dgm:t>
    </dgm:pt>
    <dgm:pt modelId="{7B7C11FF-1D11-43F8-84E5-02B16BA924F7}" type="sibTrans" cxnId="{4E6CB11A-036C-4110-85FF-94E2B7C65C56}">
      <dgm:prSet/>
      <dgm:spPr/>
      <dgm:t>
        <a:bodyPr/>
        <a:lstStyle/>
        <a:p>
          <a:endParaRPr lang="en-US"/>
        </a:p>
      </dgm:t>
    </dgm:pt>
    <dgm:pt modelId="{252117A2-74A0-4CA7-8CC8-A7D54947B5EE}">
      <dgm:prSet/>
      <dgm:spPr/>
      <dgm:t>
        <a:bodyPr/>
        <a:lstStyle/>
        <a:p>
          <a:r>
            <a:rPr lang="en-US"/>
            <a:t>Goal</a:t>
          </a:r>
        </a:p>
      </dgm:t>
    </dgm:pt>
    <dgm:pt modelId="{A0F58900-4610-4CB9-97AD-A710A3638271}" type="parTrans" cxnId="{2B9D0E9B-BA39-4721-8320-618604A212C0}">
      <dgm:prSet/>
      <dgm:spPr/>
      <dgm:t>
        <a:bodyPr/>
        <a:lstStyle/>
        <a:p>
          <a:endParaRPr lang="en-US"/>
        </a:p>
      </dgm:t>
    </dgm:pt>
    <dgm:pt modelId="{34008BD7-3ED4-4891-8FDA-40B7078B6516}" type="sibTrans" cxnId="{2B9D0E9B-BA39-4721-8320-618604A212C0}">
      <dgm:prSet/>
      <dgm:spPr/>
      <dgm:t>
        <a:bodyPr/>
        <a:lstStyle/>
        <a:p>
          <a:endParaRPr lang="en-US"/>
        </a:p>
      </dgm:t>
    </dgm:pt>
    <dgm:pt modelId="{205CDE44-5D20-4D44-9235-E1F87FFF6BE8}" type="pres">
      <dgm:prSet presAssocID="{1A27BDFD-DDE3-44CF-B753-5B12B2A94AED}" presName="root" presStyleCnt="0">
        <dgm:presLayoutVars>
          <dgm:dir/>
          <dgm:resizeHandles val="exact"/>
        </dgm:presLayoutVars>
      </dgm:prSet>
      <dgm:spPr/>
    </dgm:pt>
    <dgm:pt modelId="{9148A298-E4F4-48E7-8C71-C3A7DE22F273}" type="pres">
      <dgm:prSet presAssocID="{78AE89AF-4C03-4AA1-907E-DC7E9E1B4E96}" presName="compNode" presStyleCnt="0"/>
      <dgm:spPr/>
    </dgm:pt>
    <dgm:pt modelId="{E4BCBD97-93AD-49D4-9556-5538E0A87E4B}" type="pres">
      <dgm:prSet presAssocID="{78AE89AF-4C03-4AA1-907E-DC7E9E1B4E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2C6ABC06-6548-4ED5-B24D-5C16CCD36C20}" type="pres">
      <dgm:prSet presAssocID="{78AE89AF-4C03-4AA1-907E-DC7E9E1B4E96}" presName="spaceRect" presStyleCnt="0"/>
      <dgm:spPr/>
    </dgm:pt>
    <dgm:pt modelId="{238F7F18-433C-461C-99FF-1B69FB5EE1B6}" type="pres">
      <dgm:prSet presAssocID="{78AE89AF-4C03-4AA1-907E-DC7E9E1B4E96}" presName="textRect" presStyleLbl="revTx" presStyleIdx="0" presStyleCnt="3">
        <dgm:presLayoutVars>
          <dgm:chMax val="1"/>
          <dgm:chPref val="1"/>
        </dgm:presLayoutVars>
      </dgm:prSet>
      <dgm:spPr/>
    </dgm:pt>
    <dgm:pt modelId="{D6389374-78E4-46AF-B065-983DDE32B14B}" type="pres">
      <dgm:prSet presAssocID="{FF5DC044-4EF9-4A81-B10C-CCD263F263CB}" presName="sibTrans" presStyleCnt="0"/>
      <dgm:spPr/>
    </dgm:pt>
    <dgm:pt modelId="{6B133199-1446-4655-A473-8E1BFFC28B4E}" type="pres">
      <dgm:prSet presAssocID="{C19EA6B1-61E8-430F-9DC1-CB62210F11E8}" presName="compNode" presStyleCnt="0"/>
      <dgm:spPr/>
    </dgm:pt>
    <dgm:pt modelId="{B6F7A7A7-9799-43AF-BC7E-B7072728BC60}" type="pres">
      <dgm:prSet presAssocID="{C19EA6B1-61E8-430F-9DC1-CB62210F11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BF9D9879-44EF-4B0C-AEFD-ECE7385D2204}" type="pres">
      <dgm:prSet presAssocID="{C19EA6B1-61E8-430F-9DC1-CB62210F11E8}" presName="spaceRect" presStyleCnt="0"/>
      <dgm:spPr/>
    </dgm:pt>
    <dgm:pt modelId="{44212233-A53D-4C51-AD4D-83A05B08F9FE}" type="pres">
      <dgm:prSet presAssocID="{C19EA6B1-61E8-430F-9DC1-CB62210F11E8}" presName="textRect" presStyleLbl="revTx" presStyleIdx="1" presStyleCnt="3">
        <dgm:presLayoutVars>
          <dgm:chMax val="1"/>
          <dgm:chPref val="1"/>
        </dgm:presLayoutVars>
      </dgm:prSet>
      <dgm:spPr/>
    </dgm:pt>
    <dgm:pt modelId="{108570A3-42DF-437A-A464-90F315D97443}" type="pres">
      <dgm:prSet presAssocID="{7B7C11FF-1D11-43F8-84E5-02B16BA924F7}" presName="sibTrans" presStyleCnt="0"/>
      <dgm:spPr/>
    </dgm:pt>
    <dgm:pt modelId="{C01E5FAB-0431-4369-A8AB-AA3FEB099170}" type="pres">
      <dgm:prSet presAssocID="{252117A2-74A0-4CA7-8CC8-A7D54947B5EE}" presName="compNode" presStyleCnt="0"/>
      <dgm:spPr/>
    </dgm:pt>
    <dgm:pt modelId="{462BA31F-9479-4706-BDCE-F50D6DC03203}" type="pres">
      <dgm:prSet presAssocID="{252117A2-74A0-4CA7-8CC8-A7D54947B5E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6F01F3E4-8589-49DE-9B94-A59E585B8581}" type="pres">
      <dgm:prSet presAssocID="{252117A2-74A0-4CA7-8CC8-A7D54947B5EE}" presName="spaceRect" presStyleCnt="0"/>
      <dgm:spPr/>
    </dgm:pt>
    <dgm:pt modelId="{E81828E8-34A0-406E-8C91-89ECD46B5EEE}" type="pres">
      <dgm:prSet presAssocID="{252117A2-74A0-4CA7-8CC8-A7D54947B5E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3EC2214-5D8B-4BC6-8BEA-258FCBBE037B}" type="presOf" srcId="{78AE89AF-4C03-4AA1-907E-DC7E9E1B4E96}" destId="{238F7F18-433C-461C-99FF-1B69FB5EE1B6}" srcOrd="0" destOrd="0" presId="urn:microsoft.com/office/officeart/2018/2/layout/IconLabelList"/>
    <dgm:cxn modelId="{4E6CB11A-036C-4110-85FF-94E2B7C65C56}" srcId="{1A27BDFD-DDE3-44CF-B753-5B12B2A94AED}" destId="{C19EA6B1-61E8-430F-9DC1-CB62210F11E8}" srcOrd="1" destOrd="0" parTransId="{57C91BA6-B89D-476D-9827-68510DD7C753}" sibTransId="{7B7C11FF-1D11-43F8-84E5-02B16BA924F7}"/>
    <dgm:cxn modelId="{776C7F50-49A4-4BD6-A528-10818AA6725B}" type="presOf" srcId="{252117A2-74A0-4CA7-8CC8-A7D54947B5EE}" destId="{E81828E8-34A0-406E-8C91-89ECD46B5EEE}" srcOrd="0" destOrd="0" presId="urn:microsoft.com/office/officeart/2018/2/layout/IconLabelList"/>
    <dgm:cxn modelId="{26FF6368-8E18-4025-AFD4-304B8EEFDFA1}" srcId="{1A27BDFD-DDE3-44CF-B753-5B12B2A94AED}" destId="{78AE89AF-4C03-4AA1-907E-DC7E9E1B4E96}" srcOrd="0" destOrd="0" parTransId="{91D6A689-51AF-47BC-97BD-78092DA7DCEC}" sibTransId="{FF5DC044-4EF9-4A81-B10C-CCD263F263CB}"/>
    <dgm:cxn modelId="{2B9D0E9B-BA39-4721-8320-618604A212C0}" srcId="{1A27BDFD-DDE3-44CF-B753-5B12B2A94AED}" destId="{252117A2-74A0-4CA7-8CC8-A7D54947B5EE}" srcOrd="2" destOrd="0" parTransId="{A0F58900-4610-4CB9-97AD-A710A3638271}" sibTransId="{34008BD7-3ED4-4891-8FDA-40B7078B6516}"/>
    <dgm:cxn modelId="{FA1441AF-893B-40C4-8A26-DBFE4D840B04}" type="presOf" srcId="{C19EA6B1-61E8-430F-9DC1-CB62210F11E8}" destId="{44212233-A53D-4C51-AD4D-83A05B08F9FE}" srcOrd="0" destOrd="0" presId="urn:microsoft.com/office/officeart/2018/2/layout/IconLabelList"/>
    <dgm:cxn modelId="{3CA5B4E4-3E5E-442B-81BF-7E244A312F7B}" type="presOf" srcId="{1A27BDFD-DDE3-44CF-B753-5B12B2A94AED}" destId="{205CDE44-5D20-4D44-9235-E1F87FFF6BE8}" srcOrd="0" destOrd="0" presId="urn:microsoft.com/office/officeart/2018/2/layout/IconLabelList"/>
    <dgm:cxn modelId="{74FD6B02-3B3F-4245-8282-1CF5E9FC6BF0}" type="presParOf" srcId="{205CDE44-5D20-4D44-9235-E1F87FFF6BE8}" destId="{9148A298-E4F4-48E7-8C71-C3A7DE22F273}" srcOrd="0" destOrd="0" presId="urn:microsoft.com/office/officeart/2018/2/layout/IconLabelList"/>
    <dgm:cxn modelId="{8518C9F4-1DBD-4E98-AB53-C010F711ED77}" type="presParOf" srcId="{9148A298-E4F4-48E7-8C71-C3A7DE22F273}" destId="{E4BCBD97-93AD-49D4-9556-5538E0A87E4B}" srcOrd="0" destOrd="0" presId="urn:microsoft.com/office/officeart/2018/2/layout/IconLabelList"/>
    <dgm:cxn modelId="{8C0C4FAC-E74D-41DA-9FDE-ECB53021C964}" type="presParOf" srcId="{9148A298-E4F4-48E7-8C71-C3A7DE22F273}" destId="{2C6ABC06-6548-4ED5-B24D-5C16CCD36C20}" srcOrd="1" destOrd="0" presId="urn:microsoft.com/office/officeart/2018/2/layout/IconLabelList"/>
    <dgm:cxn modelId="{64E6AA91-94A2-4B8A-9EAE-E97119FC99D7}" type="presParOf" srcId="{9148A298-E4F4-48E7-8C71-C3A7DE22F273}" destId="{238F7F18-433C-461C-99FF-1B69FB5EE1B6}" srcOrd="2" destOrd="0" presId="urn:microsoft.com/office/officeart/2018/2/layout/IconLabelList"/>
    <dgm:cxn modelId="{7003EE59-C8DE-4D6C-B54C-65CA16D3DCA4}" type="presParOf" srcId="{205CDE44-5D20-4D44-9235-E1F87FFF6BE8}" destId="{D6389374-78E4-46AF-B065-983DDE32B14B}" srcOrd="1" destOrd="0" presId="urn:microsoft.com/office/officeart/2018/2/layout/IconLabelList"/>
    <dgm:cxn modelId="{E453C0B0-74FB-4F3F-B179-490B68E89E5B}" type="presParOf" srcId="{205CDE44-5D20-4D44-9235-E1F87FFF6BE8}" destId="{6B133199-1446-4655-A473-8E1BFFC28B4E}" srcOrd="2" destOrd="0" presId="urn:microsoft.com/office/officeart/2018/2/layout/IconLabelList"/>
    <dgm:cxn modelId="{2E8E9945-431A-4C7B-A7A3-4BA0DABF12C4}" type="presParOf" srcId="{6B133199-1446-4655-A473-8E1BFFC28B4E}" destId="{B6F7A7A7-9799-43AF-BC7E-B7072728BC60}" srcOrd="0" destOrd="0" presId="urn:microsoft.com/office/officeart/2018/2/layout/IconLabelList"/>
    <dgm:cxn modelId="{81689E78-48A1-4641-A4BD-9B3F3F2D36B7}" type="presParOf" srcId="{6B133199-1446-4655-A473-8E1BFFC28B4E}" destId="{BF9D9879-44EF-4B0C-AEFD-ECE7385D2204}" srcOrd="1" destOrd="0" presId="urn:microsoft.com/office/officeart/2018/2/layout/IconLabelList"/>
    <dgm:cxn modelId="{B1363FA7-FF9C-411A-946A-090FAB4E1044}" type="presParOf" srcId="{6B133199-1446-4655-A473-8E1BFFC28B4E}" destId="{44212233-A53D-4C51-AD4D-83A05B08F9FE}" srcOrd="2" destOrd="0" presId="urn:microsoft.com/office/officeart/2018/2/layout/IconLabelList"/>
    <dgm:cxn modelId="{E86FB502-027C-49D7-AE42-FECA6D368DC8}" type="presParOf" srcId="{205CDE44-5D20-4D44-9235-E1F87FFF6BE8}" destId="{108570A3-42DF-437A-A464-90F315D97443}" srcOrd="3" destOrd="0" presId="urn:microsoft.com/office/officeart/2018/2/layout/IconLabelList"/>
    <dgm:cxn modelId="{9096CAC3-9BF4-416C-978E-FFFD0DA1117D}" type="presParOf" srcId="{205CDE44-5D20-4D44-9235-E1F87FFF6BE8}" destId="{C01E5FAB-0431-4369-A8AB-AA3FEB099170}" srcOrd="4" destOrd="0" presId="urn:microsoft.com/office/officeart/2018/2/layout/IconLabelList"/>
    <dgm:cxn modelId="{04F46167-01DE-4C65-AD2D-48834E6C056F}" type="presParOf" srcId="{C01E5FAB-0431-4369-A8AB-AA3FEB099170}" destId="{462BA31F-9479-4706-BDCE-F50D6DC03203}" srcOrd="0" destOrd="0" presId="urn:microsoft.com/office/officeart/2018/2/layout/IconLabelList"/>
    <dgm:cxn modelId="{4C35BC97-0F8F-4E4F-91F4-C1DB8B93D490}" type="presParOf" srcId="{C01E5FAB-0431-4369-A8AB-AA3FEB099170}" destId="{6F01F3E4-8589-49DE-9B94-A59E585B8581}" srcOrd="1" destOrd="0" presId="urn:microsoft.com/office/officeart/2018/2/layout/IconLabelList"/>
    <dgm:cxn modelId="{98837E35-BBF6-4D50-BE4E-021FC39643F9}" type="presParOf" srcId="{C01E5FAB-0431-4369-A8AB-AA3FEB099170}" destId="{E81828E8-34A0-406E-8C91-89ECD46B5E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C52C35-4B02-407E-ABA8-0A15D8F97258}">
      <dsp:nvSpPr>
        <dsp:cNvPr id="0" name=""/>
        <dsp:cNvSpPr/>
      </dsp:nvSpPr>
      <dsp:spPr>
        <a:xfrm>
          <a:off x="1020487" y="1046895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38BBC-A829-4B7F-94CF-75DCF349BC1F}">
      <dsp:nvSpPr>
        <dsp:cNvPr id="0" name=""/>
        <dsp:cNvSpPr/>
      </dsp:nvSpPr>
      <dsp:spPr>
        <a:xfrm>
          <a:off x="393" y="222522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File compression: ZIP formats</a:t>
          </a:r>
        </a:p>
      </dsp:txBody>
      <dsp:txXfrm>
        <a:off x="393" y="2225226"/>
        <a:ext cx="3138750" cy="470812"/>
      </dsp:txXfrm>
    </dsp:sp>
    <dsp:sp modelId="{BE6A22A3-8913-4574-967E-CB4CCEFC2845}">
      <dsp:nvSpPr>
        <dsp:cNvPr id="0" name=""/>
        <dsp:cNvSpPr/>
      </dsp:nvSpPr>
      <dsp:spPr>
        <a:xfrm>
          <a:off x="393" y="2733140"/>
          <a:ext cx="3138750" cy="168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C77A31-40A8-4C34-AE80-3E7529785BC2}">
      <dsp:nvSpPr>
        <dsp:cNvPr id="0" name=""/>
        <dsp:cNvSpPr/>
      </dsp:nvSpPr>
      <dsp:spPr>
        <a:xfrm>
          <a:off x="4708518" y="1046895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05524-D96A-4906-AF9F-8E5FB3FD08A3}">
      <dsp:nvSpPr>
        <dsp:cNvPr id="0" name=""/>
        <dsp:cNvSpPr/>
      </dsp:nvSpPr>
      <dsp:spPr>
        <a:xfrm>
          <a:off x="3688425" y="222522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Multimedia compression: JPEG, MP3</a:t>
          </a:r>
        </a:p>
      </dsp:txBody>
      <dsp:txXfrm>
        <a:off x="3688425" y="2225226"/>
        <a:ext cx="3138750" cy="470812"/>
      </dsp:txXfrm>
    </dsp:sp>
    <dsp:sp modelId="{0B397A50-CB5B-4609-B489-0A5C1A2A2A0D}">
      <dsp:nvSpPr>
        <dsp:cNvPr id="0" name=""/>
        <dsp:cNvSpPr/>
      </dsp:nvSpPr>
      <dsp:spPr>
        <a:xfrm>
          <a:off x="3688425" y="2733140"/>
          <a:ext cx="3138750" cy="168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89D50-3721-4310-BEFA-BF2C674B5A37}">
      <dsp:nvSpPr>
        <dsp:cNvPr id="0" name=""/>
        <dsp:cNvSpPr/>
      </dsp:nvSpPr>
      <dsp:spPr>
        <a:xfrm>
          <a:off x="8396550" y="1046895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5FB54-C1FA-4F14-907D-6C3DF671F3E1}">
      <dsp:nvSpPr>
        <dsp:cNvPr id="0" name=""/>
        <dsp:cNvSpPr/>
      </dsp:nvSpPr>
      <dsp:spPr>
        <a:xfrm>
          <a:off x="7376456" y="222522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Data transmission: </a:t>
          </a:r>
        </a:p>
      </dsp:txBody>
      <dsp:txXfrm>
        <a:off x="7376456" y="2225226"/>
        <a:ext cx="3138750" cy="470812"/>
      </dsp:txXfrm>
    </dsp:sp>
    <dsp:sp modelId="{3C14F782-9FB5-4F80-951E-952C57CBA5A5}">
      <dsp:nvSpPr>
        <dsp:cNvPr id="0" name=""/>
        <dsp:cNvSpPr/>
      </dsp:nvSpPr>
      <dsp:spPr>
        <a:xfrm>
          <a:off x="7376456" y="2733140"/>
          <a:ext cx="3138750" cy="168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Efficient encoding for faster transmission</a:t>
          </a:r>
        </a:p>
      </dsp:txBody>
      <dsp:txXfrm>
        <a:off x="7376456" y="2733140"/>
        <a:ext cx="3138750" cy="1688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CBD97-93AD-49D4-9556-5538E0A87E4B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8F7F18-433C-461C-99FF-1B69FB5EE1B6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Choice</a:t>
          </a:r>
        </a:p>
      </dsp:txBody>
      <dsp:txXfrm>
        <a:off x="417971" y="2644140"/>
        <a:ext cx="2889450" cy="720000"/>
      </dsp:txXfrm>
    </dsp:sp>
    <dsp:sp modelId="{B6F7A7A7-9799-43AF-BC7E-B7072728BC60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12233-A53D-4C51-AD4D-83A05B08F9FE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Constraints</a:t>
          </a:r>
        </a:p>
      </dsp:txBody>
      <dsp:txXfrm>
        <a:off x="3813074" y="2644140"/>
        <a:ext cx="2889450" cy="720000"/>
      </dsp:txXfrm>
    </dsp:sp>
    <dsp:sp modelId="{462BA31F-9479-4706-BDCE-F50D6DC03203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828E8-34A0-406E-8C91-89ECD46B5EEE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Goal</a:t>
          </a:r>
        </a:p>
      </dsp:txBody>
      <dsp:txXfrm>
        <a:off x="7208178" y="2644140"/>
        <a:ext cx="28894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1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greedy approach II and Backtracking I</a:t>
            </a:r>
          </a:p>
          <a:p>
            <a:r>
              <a:rPr lang="en-US" dirty="0"/>
              <a:t>2433668</a:t>
            </a:r>
          </a:p>
          <a:p>
            <a:r>
              <a:rPr lang="en-US" dirty="0"/>
              <a:t>22666663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68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		Frequency</a:t>
            </a:r>
          </a:p>
          <a:p>
            <a:r>
              <a:rPr lang="en-US" dirty="0"/>
              <a:t>M		1</a:t>
            </a:r>
          </a:p>
          <a:p>
            <a:r>
              <a:rPr lang="en-US" dirty="0"/>
              <a:t>P		2</a:t>
            </a:r>
          </a:p>
          <a:p>
            <a:r>
              <a:rPr lang="en-US" dirty="0"/>
              <a:t>S		4</a:t>
            </a:r>
          </a:p>
          <a:p>
            <a:r>
              <a:rPr lang="en-US" dirty="0"/>
              <a:t>I		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3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the code for each character using Huffman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4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BONUS video: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=Zq4upTEaQyM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65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PwxGTHraMNg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8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Excellent video for discussion of N Queens problem: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wGbuCyNpxIg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73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=Ph95IHmRp5M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12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FEED-252C-374A-98B7-D0CC1305BD03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130B-859C-794A-8FF0-963D5437C1D7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1697-7551-FC48-8CAD-DE61DC730E83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41925-0118-B044-8C3F-5B128729169C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B54B7-203F-E048-8E8D-0053476B5574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18A78-EEF2-BE4B-8329-578C094FA024}" type="datetime1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52E1F-367A-1A4E-B5CE-B23FBB4EE811}" type="datetime1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A8B62-5226-3B4E-BCCC-AD6341F59545}" type="datetime1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DE9E7-1049-B04D-A827-8AEF913D97D6}" type="datetime1">
              <a:rPr lang="en-US" smtClean="0"/>
              <a:t>6/5/24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9E231-CAB8-B548-836E-DD459EA51D9D}" type="datetime1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45D8-6691-944B-B04F-6724A0679772}" type="datetime1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en.wikipedia.org - Text under CC-BY-SA license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FF2D9-C56D-984E-820C-D5B848AA615A}" type="datetime1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en.wikipedia.org - Text under CC-BY-SA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2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Em1NRyEe5c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wxGTHraMNg?feature=oembed" TargetMode="Externa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h95IHmRp5M?feature=oembed" TargetMode="Externa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dirty="0"/>
              <a:t>Advanced Algorithms</a:t>
            </a:r>
            <a:br>
              <a:rPr lang="en-US" sz="7200" dirty="0"/>
            </a:br>
            <a:r>
              <a:rPr lang="en-US" sz="7200" dirty="0"/>
              <a:t>Session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Gorkem Kar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D258C-AC37-FE5C-B4B2-B87E827D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1362C-2254-0C71-4FF5-FA935358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Huffman Coding - Construction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B3E7C-3102-642A-E4B4-B4203E9CF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500" dirty="0"/>
              <a:t>Frequency Analysis</a:t>
            </a:r>
          </a:p>
          <a:p>
            <a:pPr lvl="1"/>
            <a:r>
              <a:rPr lang="en-US" sz="1500" dirty="0"/>
              <a:t>Count the freq. of each character</a:t>
            </a:r>
          </a:p>
          <a:p>
            <a:r>
              <a:rPr lang="en-US" sz="1500" dirty="0"/>
              <a:t>Priority Queue Initialization</a:t>
            </a:r>
          </a:p>
          <a:p>
            <a:pPr lvl="1"/>
            <a:r>
              <a:rPr lang="en-US" sz="1500" dirty="0"/>
              <a:t>Each character will be a node with its freq.</a:t>
            </a:r>
          </a:p>
          <a:p>
            <a:r>
              <a:rPr lang="en-US" sz="1500" dirty="0"/>
              <a:t>Tree Construction</a:t>
            </a:r>
          </a:p>
          <a:p>
            <a:pPr lvl="1"/>
            <a:r>
              <a:rPr lang="en-US" sz="1500" dirty="0"/>
              <a:t>Extract the two nodes with lowest freq.</a:t>
            </a:r>
          </a:p>
          <a:p>
            <a:pPr lvl="1"/>
            <a:r>
              <a:rPr lang="en-US" sz="1500" dirty="0"/>
              <a:t>Create a new internal node with these two nodes as children and the sum of their freq. as the new node’s freq.</a:t>
            </a:r>
          </a:p>
          <a:p>
            <a:r>
              <a:rPr lang="en-US" sz="1500" dirty="0"/>
              <a:t>Result</a:t>
            </a:r>
          </a:p>
          <a:p>
            <a:pPr lvl="1"/>
            <a:r>
              <a:rPr lang="en-US" sz="1500" dirty="0"/>
              <a:t>The remaining node is the root of the Huffman tree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90B41-591E-CBE5-327A-E8762E41B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5" r="389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53FFA-C488-ECE0-36C3-55704D06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4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3B494-81C3-8539-EAAD-BF65EC6DF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Huffman Coding – Encoding and Decoding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45FC0-63CF-10F3-E90D-1F85E2B6D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Encoding</a:t>
            </a:r>
          </a:p>
          <a:p>
            <a:pPr lvl="1"/>
            <a:r>
              <a:rPr lang="en-US" sz="2000" dirty="0"/>
              <a:t>Traverse the Huffman Tree to assign binary codes to each character</a:t>
            </a:r>
          </a:p>
          <a:p>
            <a:pPr lvl="1"/>
            <a:r>
              <a:rPr lang="en-US" sz="2000" dirty="0"/>
              <a:t>Left branch: 0, Right branch: 1</a:t>
            </a:r>
          </a:p>
          <a:p>
            <a:r>
              <a:rPr lang="en-US" sz="2000" dirty="0"/>
              <a:t>Decoding</a:t>
            </a:r>
          </a:p>
          <a:p>
            <a:pPr lvl="1"/>
            <a:r>
              <a:rPr lang="en-US" sz="2000" dirty="0"/>
              <a:t>Read the encoded bits and traverse the Huffman tree</a:t>
            </a:r>
          </a:p>
          <a:p>
            <a:pPr lvl="1"/>
            <a:r>
              <a:rPr lang="en-US" sz="2000" dirty="0"/>
              <a:t>Stop at leaf nodes to retrieve the original characters</a:t>
            </a:r>
          </a:p>
        </p:txBody>
      </p:sp>
      <p:pic>
        <p:nvPicPr>
          <p:cNvPr id="6" name="Picture 5" descr="Programming data on computer monitor">
            <a:extLst>
              <a:ext uri="{FF2B5EF4-FFF2-40B4-BE49-F238E27FC236}">
                <a16:creationId xmlns:a16="http://schemas.microsoft.com/office/drawing/2014/main" id="{1BC10155-8B24-CFB6-2A53-14095D0F1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96" r="1155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AAC7A-AAC4-BCD5-F969-E929CD69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9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D6E82-35A4-9F4D-4FDC-2CF913A03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Huffman Coding Video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nline Media 4" descr="Huffman coding step-by-step example">
            <a:hlinkClick r:id="" action="ppaction://media"/>
            <a:extLst>
              <a:ext uri="{FF2B5EF4-FFF2-40B4-BE49-F238E27FC236}">
                <a16:creationId xmlns:a16="http://schemas.microsoft.com/office/drawing/2014/main" id="{9420C558-4E4A-53C0-5B12-0939C56FB26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54296" y="1377155"/>
            <a:ext cx="7214616" cy="40762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3C6B7-B122-BBDB-86D8-F8BF987B1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0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84EB3-5CD9-D3B6-AA0D-AF57C22E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Huffman Code Example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CDB7D-E7FB-6BEF-6C85-EE2CF178F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900"/>
              <a:t>Let’s start with the keyword “Mississippi”</a:t>
            </a:r>
          </a:p>
          <a:p>
            <a:r>
              <a:rPr lang="en-US" sz="1900"/>
              <a:t>Which two letters will be combined first?</a:t>
            </a:r>
          </a:p>
          <a:p>
            <a:pPr lvl="1"/>
            <a:r>
              <a:rPr lang="en-US" sz="1900"/>
              <a:t>M and P</a:t>
            </a:r>
          </a:p>
          <a:p>
            <a:r>
              <a:rPr lang="en-US" sz="1900"/>
              <a:t>Then, we combine this newly created group with</a:t>
            </a:r>
          </a:p>
          <a:p>
            <a:pPr lvl="1"/>
            <a:r>
              <a:rPr lang="en-US" sz="1900"/>
              <a:t>S</a:t>
            </a:r>
          </a:p>
          <a:p>
            <a:r>
              <a:rPr lang="en-US" sz="1900"/>
              <a:t>Then, the newly created group will be combined with i</a:t>
            </a:r>
          </a:p>
        </p:txBody>
      </p:sp>
      <p:pic>
        <p:nvPicPr>
          <p:cNvPr id="6" name="Picture 5" descr="Large skydiving group mid-air">
            <a:extLst>
              <a:ext uri="{FF2B5EF4-FFF2-40B4-BE49-F238E27FC236}">
                <a16:creationId xmlns:a16="http://schemas.microsoft.com/office/drawing/2014/main" id="{1E1CCC82-16DA-0A58-AA47-D39F7E300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33" r="1606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0C922-8EC0-48CD-C618-1C8DA3BE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5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69CC3-5B2C-A9E3-F6B3-383170E75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Huffman Code Exercise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34C27-E230-1B4E-22D1-C8271F470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/>
              <a:t>The secret message has these characters and frequencies</a:t>
            </a:r>
          </a:p>
          <a:p>
            <a:pPr marL="0" indent="0">
              <a:buNone/>
            </a:pPr>
            <a:r>
              <a:rPr lang="en-US" sz="1700"/>
              <a:t>Character		Frequency</a:t>
            </a:r>
          </a:p>
          <a:p>
            <a:pPr marL="0" indent="0">
              <a:buNone/>
            </a:pPr>
            <a:r>
              <a:rPr lang="en-US" sz="1700"/>
              <a:t>	a			5</a:t>
            </a:r>
          </a:p>
          <a:p>
            <a:pPr marL="0" indent="0">
              <a:buNone/>
            </a:pPr>
            <a:r>
              <a:rPr lang="en-US" sz="1700"/>
              <a:t>	b			9</a:t>
            </a:r>
          </a:p>
          <a:p>
            <a:pPr marL="0" indent="0">
              <a:buNone/>
            </a:pPr>
            <a:r>
              <a:rPr lang="en-US" sz="1700"/>
              <a:t>	c			12</a:t>
            </a:r>
          </a:p>
          <a:p>
            <a:pPr marL="0" indent="0">
              <a:buNone/>
            </a:pPr>
            <a:r>
              <a:rPr lang="en-US" sz="1700"/>
              <a:t>	d			13</a:t>
            </a:r>
          </a:p>
          <a:p>
            <a:pPr marL="0" indent="0">
              <a:buNone/>
            </a:pPr>
            <a:r>
              <a:rPr lang="en-US" sz="1700"/>
              <a:t>	e			16</a:t>
            </a:r>
          </a:p>
          <a:p>
            <a:pPr marL="0" indent="0">
              <a:buNone/>
            </a:pPr>
            <a:r>
              <a:rPr lang="en-US" sz="1700"/>
              <a:t>	f			45</a:t>
            </a:r>
          </a:p>
        </p:txBody>
      </p:sp>
      <p:pic>
        <p:nvPicPr>
          <p:cNvPr id="6" name="Picture 5" descr="Exclamation mark on a yellow background">
            <a:extLst>
              <a:ext uri="{FF2B5EF4-FFF2-40B4-BE49-F238E27FC236}">
                <a16:creationId xmlns:a16="http://schemas.microsoft.com/office/drawing/2014/main" id="{C5BA5FFE-7A7D-E281-9E3C-1E16E6B47F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5" r="592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3518B-7107-A24D-2D72-23623409B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85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6E441-36CD-66A5-C8C1-54EA768E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/>
              <a:t>Huffman Coding – Applications and Complexity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0779D-5EA2-EAF9-5AD6-FE5E7B83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C7FC87A-E427-A886-FED1-1C0CA7F0A1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2802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496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ED8467-1AF5-023B-9122-C34D401CF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Comparison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43DDC-AAA6-3BB3-C8C9-D4289CFBE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Greedy Algorithms</a:t>
            </a:r>
          </a:p>
          <a:p>
            <a:r>
              <a:rPr lang="en-US" sz="2000" dirty="0"/>
              <a:t>Make a series of locally optimal choices</a:t>
            </a:r>
          </a:p>
          <a:p>
            <a:r>
              <a:rPr lang="en-US" sz="2000" dirty="0"/>
              <a:t>Aim for a global optimum</a:t>
            </a:r>
          </a:p>
          <a:p>
            <a:r>
              <a:rPr lang="en-US" sz="2000" dirty="0"/>
              <a:t>Simple and efficient</a:t>
            </a:r>
          </a:p>
          <a:p>
            <a:r>
              <a:rPr lang="en-US" sz="2000" dirty="0"/>
              <a:t>Example:</a:t>
            </a:r>
          </a:p>
          <a:p>
            <a:pPr lvl="1"/>
            <a:r>
              <a:rPr lang="en-US" sz="2000" dirty="0"/>
              <a:t>Kruskal’s Algorithm</a:t>
            </a:r>
          </a:p>
          <a:p>
            <a:pPr lvl="1"/>
            <a:r>
              <a:rPr lang="en-US" sz="2000" dirty="0"/>
              <a:t>Prim’s Algorithm</a:t>
            </a:r>
          </a:p>
          <a:p>
            <a:pPr lvl="1"/>
            <a:r>
              <a:rPr lang="en-US" sz="2000" dirty="0"/>
              <a:t>Huffman Coding</a:t>
            </a:r>
          </a:p>
          <a:p>
            <a:pPr marL="0" indent="0">
              <a:buNone/>
            </a:pPr>
            <a:endParaRPr lang="en-US" sz="20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09A194-93D9-9B55-B771-09F25B02A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DP</a:t>
            </a:r>
          </a:p>
          <a:p>
            <a:r>
              <a:rPr lang="en-US" sz="2000" dirty="0"/>
              <a:t>Solve problems by combining solutions to overlapping subproblems</a:t>
            </a:r>
          </a:p>
          <a:p>
            <a:r>
              <a:rPr lang="en-US" sz="2000" dirty="0"/>
              <a:t>Use a bottom-up approach to build the final solution</a:t>
            </a:r>
          </a:p>
          <a:p>
            <a:r>
              <a:rPr lang="en-US" sz="2000" dirty="0"/>
              <a:t>More complex, guaranteed to find the optimal solution</a:t>
            </a:r>
          </a:p>
          <a:p>
            <a:r>
              <a:rPr lang="en-US" sz="2000" dirty="0"/>
              <a:t>Examples:</a:t>
            </a:r>
          </a:p>
          <a:p>
            <a:pPr lvl="1"/>
            <a:r>
              <a:rPr lang="en-US" sz="2000" dirty="0"/>
              <a:t>Knapsack Problem</a:t>
            </a:r>
          </a:p>
          <a:p>
            <a:pPr lvl="1"/>
            <a:r>
              <a:rPr lang="en-US" sz="2000" dirty="0"/>
              <a:t>Fibonacci Sequence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08E0-03CB-0B2A-CA1D-DB569D35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2366" y="6356350"/>
            <a:ext cx="215143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8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A0E2DE-E886-DEB5-334B-377431405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Backtracking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192487-CE29-B87D-1C58-410D51AFF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Methodological way of trying various sequences of decisions</a:t>
            </a:r>
          </a:p>
          <a:p>
            <a:pPr lvl="1"/>
            <a:r>
              <a:rPr lang="en-US" sz="2200" dirty="0"/>
              <a:t>Until you find one that “works”</a:t>
            </a:r>
          </a:p>
          <a:p>
            <a:r>
              <a:rPr lang="en-US" sz="2200" dirty="0"/>
              <a:t>Incrementally build candidates for the solutions</a:t>
            </a:r>
          </a:p>
          <a:p>
            <a:r>
              <a:rPr lang="en-US" sz="2200" dirty="0"/>
              <a:t>Abandon a candidate (Backtrack) as soon as it is determined that it cannot lead to a valid solution</a:t>
            </a:r>
          </a:p>
        </p:txBody>
      </p:sp>
      <p:pic>
        <p:nvPicPr>
          <p:cNvPr id="9" name="Picture 8" descr="Maze">
            <a:extLst>
              <a:ext uri="{FF2B5EF4-FFF2-40B4-BE49-F238E27FC236}">
                <a16:creationId xmlns:a16="http://schemas.microsoft.com/office/drawing/2014/main" id="{B0ED1FE6-25C4-EC6F-A3FD-7A4B1B39A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3" r="1958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535EC-1EFF-2F5A-6C6B-941FCBDE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27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FE64B5-37E3-58D2-FCDA-83B0ADD5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Backtracking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CDA7B-29B6-8B46-DC60-DC08133ED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E43E875-EEFC-76C1-21C1-3D040FB046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4814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568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0B976-E300-D80B-1E4D-8E1B7EF8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Maze Problem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nline Media 4" descr="Rat in a Maze | Backtracking (Set 2) | GeeksforGeeks">
            <a:hlinkClick r:id="" action="ppaction://media"/>
            <a:extLst>
              <a:ext uri="{FF2B5EF4-FFF2-40B4-BE49-F238E27FC236}">
                <a16:creationId xmlns:a16="http://schemas.microsoft.com/office/drawing/2014/main" id="{ED9A7238-1DD6-B4B6-1D87-B9F94BCD93B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54296" y="1377155"/>
            <a:ext cx="7214616" cy="40762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51AB0-E834-A190-75FB-23128D37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8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Contents</a:t>
            </a:r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Review</a:t>
            </a:r>
          </a:p>
          <a:p>
            <a:r>
              <a:rPr lang="en-US" sz="2200" dirty="0"/>
              <a:t>Cryptology</a:t>
            </a:r>
          </a:p>
          <a:p>
            <a:pPr lvl="1"/>
            <a:r>
              <a:rPr lang="en-US" sz="1800" dirty="0"/>
              <a:t>The Huffman Code</a:t>
            </a:r>
          </a:p>
          <a:p>
            <a:r>
              <a:rPr lang="en-US" sz="2200" dirty="0"/>
              <a:t>The Greedy Approach vs DP</a:t>
            </a:r>
          </a:p>
          <a:p>
            <a:r>
              <a:rPr lang="en-US" sz="2200" dirty="0"/>
              <a:t>Intro to Backtracking</a:t>
            </a:r>
          </a:p>
          <a:p>
            <a:r>
              <a:rPr lang="en-US" sz="2200" dirty="0"/>
              <a:t>The n-Queens Problem</a:t>
            </a:r>
          </a:p>
        </p:txBody>
      </p:sp>
      <p:pic>
        <p:nvPicPr>
          <p:cNvPr id="23" name="Picture 22" descr="Worm's-eye view of a large tree">
            <a:extLst>
              <a:ext uri="{FF2B5EF4-FFF2-40B4-BE49-F238E27FC236}">
                <a16:creationId xmlns:a16="http://schemas.microsoft.com/office/drawing/2014/main" id="{05DBBB39-C738-B742-F246-C172F5D2B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" r="2983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BBDE7-9D22-DE78-5213-CAF59726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086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6D90A-0CAE-C0C7-23FE-6F78CA37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Methods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FB0E5-C369-A31F-4D6A-31ABB9869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900"/>
              <a:t>Brute force</a:t>
            </a:r>
          </a:p>
          <a:p>
            <a:pPr lvl="1"/>
            <a:r>
              <a:rPr lang="en-US" sz="1900"/>
              <a:t>Try all possible solutions</a:t>
            </a:r>
          </a:p>
          <a:p>
            <a:r>
              <a:rPr lang="en-US" sz="1900"/>
              <a:t>Backtracking</a:t>
            </a:r>
          </a:p>
          <a:p>
            <a:pPr lvl="1"/>
            <a:r>
              <a:rPr lang="en-US" sz="1900"/>
              <a:t>Use a recursive function to explore all possible configurations</a:t>
            </a:r>
          </a:p>
          <a:p>
            <a:pPr lvl="1"/>
            <a:r>
              <a:rPr lang="en-US" sz="1900"/>
              <a:t>Prune branches that do not lead to a solution</a:t>
            </a:r>
          </a:p>
          <a:p>
            <a:pPr lvl="1"/>
            <a:r>
              <a:rPr lang="en-US" sz="1900"/>
              <a:t>Maybe also prune non-viable solutions early to reduce computation</a:t>
            </a:r>
          </a:p>
          <a:p>
            <a:endParaRPr lang="en-US" sz="1900"/>
          </a:p>
        </p:txBody>
      </p:sp>
      <p:pic>
        <p:nvPicPr>
          <p:cNvPr id="6" name="Picture 5" descr="Checkmate in a chess game">
            <a:extLst>
              <a:ext uri="{FF2B5EF4-FFF2-40B4-BE49-F238E27FC236}">
                <a16:creationId xmlns:a16="http://schemas.microsoft.com/office/drawing/2014/main" id="{40DDE3B6-C29E-6775-5F3A-2C61FC63E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4" r="13268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BD8CA-365B-1E78-3E65-A9C0D7BC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2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eckmate in a chess game">
            <a:extLst>
              <a:ext uri="{FF2B5EF4-FFF2-40B4-BE49-F238E27FC236}">
                <a16:creationId xmlns:a16="http://schemas.microsoft.com/office/drawing/2014/main" id="{9393B5E3-C567-8325-E045-E95E9BCEEA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43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49658E-21FE-DC5E-CAA1-75DF9AF3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The n-Queens Problem</a:t>
            </a:r>
            <a:endParaRPr lang="en-US" sz="3600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8B19F-E1CF-43AC-5BE4-0AB130A11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Place n queens on </a:t>
            </a:r>
            <a:r>
              <a:rPr lang="en-US" sz="2000"/>
              <a:t>an nxn </a:t>
            </a:r>
            <a:r>
              <a:rPr lang="en-US" sz="2000" dirty="0"/>
              <a:t>chessboard so that no queens threaten each other</a:t>
            </a:r>
          </a:p>
          <a:p>
            <a:r>
              <a:rPr lang="en-US" sz="2000" dirty="0"/>
              <a:t>Queens can move horizontally, vertically, and diagonally</a:t>
            </a:r>
          </a:p>
          <a:p>
            <a:r>
              <a:rPr lang="en-US" sz="2000" dirty="0"/>
              <a:t>Constraints</a:t>
            </a:r>
          </a:p>
          <a:p>
            <a:pPr lvl="1"/>
            <a:r>
              <a:rPr lang="en-US" sz="2000" dirty="0"/>
              <a:t>No two queens can attack each other</a:t>
            </a:r>
          </a:p>
          <a:p>
            <a:r>
              <a:rPr lang="en-US" sz="2000" dirty="0"/>
              <a:t>How?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BDB76-49A6-D4C2-68A9-F5D51211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z="10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8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1A623-BC51-BFB2-8D31-D8C21331C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Sample Scenario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F70C32-AA9E-E6F4-60F6-F7034EE6A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You might remember the leetcode site</a:t>
            </a:r>
          </a:p>
          <a:p>
            <a:r>
              <a:rPr lang="en-US" sz="2200"/>
              <a:t>Interview question</a:t>
            </a:r>
          </a:p>
        </p:txBody>
      </p:sp>
      <p:pic>
        <p:nvPicPr>
          <p:cNvPr id="7" name="Picture 6" descr="A screenshot of a game&#10;&#10;Description automatically generated">
            <a:extLst>
              <a:ext uri="{FF2B5EF4-FFF2-40B4-BE49-F238E27FC236}">
                <a16:creationId xmlns:a16="http://schemas.microsoft.com/office/drawing/2014/main" id="{08B2A78F-9D18-6530-2252-78FCC559D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86810"/>
            <a:ext cx="6903720" cy="4884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84F0F-A470-8F67-63DB-8869D618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58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71FF7-1A5D-0D16-84EA-54E35B0D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nline Media 4" descr="N-Queens - Backtracking - Leetcode 51 - Python">
            <a:hlinkClick r:id="" action="ppaction://media"/>
            <a:extLst>
              <a:ext uri="{FF2B5EF4-FFF2-40B4-BE49-F238E27FC236}">
                <a16:creationId xmlns:a16="http://schemas.microsoft.com/office/drawing/2014/main" id="{01B3E40A-0B2E-F79A-2465-F362488B6EB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654296" y="1377155"/>
            <a:ext cx="7214616" cy="40762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1F474-7CE5-9F28-61E9-F2542ABA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9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01241-5458-7FA2-B562-C0E85560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Cryptology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5F8D-E822-6C00-638C-0BAE4CC7F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The study of techniques for secure communication</a:t>
            </a:r>
          </a:p>
          <a:p>
            <a:pPr lvl="1"/>
            <a:r>
              <a:rPr lang="en-US" sz="2200" dirty="0"/>
              <a:t>Cryptography: Securing information by encoding it</a:t>
            </a:r>
          </a:p>
          <a:p>
            <a:pPr lvl="1"/>
            <a:r>
              <a:rPr lang="en-US" sz="2200" dirty="0"/>
              <a:t>Cryptanalysis: Decoding encrypted info without access to the key</a:t>
            </a:r>
          </a:p>
        </p:txBody>
      </p:sp>
      <p:pic>
        <p:nvPicPr>
          <p:cNvPr id="6" name="Picture 5" descr="A green padlock on a circuit board&#10;&#10;Description automatically generated">
            <a:extLst>
              <a:ext uri="{FF2B5EF4-FFF2-40B4-BE49-F238E27FC236}">
                <a16:creationId xmlns:a16="http://schemas.microsoft.com/office/drawing/2014/main" id="{1A8AB026-5FE9-A2D0-5872-1D1160B6A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62" r="2201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A9AA8-8267-D538-5115-1AD2E169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15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285B9-B077-56E5-1DD7-DED0210A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Encoding Using a Keypad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DC1A5B56-2838-160F-6184-5F1A8F382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3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2BF26-04DB-758E-502C-5B2ED611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F44D9-03F9-0D7C-CE52-61A7E7C19F54}"/>
              </a:ext>
            </a:extLst>
          </p:cNvPr>
          <p:cNvSpPr txBox="1"/>
          <p:nvPr/>
        </p:nvSpPr>
        <p:spPr>
          <a:xfrm>
            <a:off x="1018309" y="3699164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so efficient for “w, x, y, z” how many bits of information do you need?</a:t>
            </a:r>
          </a:p>
        </p:txBody>
      </p:sp>
    </p:spTree>
    <p:extLst>
      <p:ext uri="{BB962C8B-B14F-4D97-AF65-F5344CB8AC3E}">
        <p14:creationId xmlns:p14="http://schemas.microsoft.com/office/powerpoint/2010/main" val="28722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BBE84B1C-23FB-376C-AB39-4C7536246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" r="40253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8F602-AF97-B351-3300-860C97AEB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Encoding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A9929-B8B9-BDF3-F5F1-835559A4B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Given a code and a message it is easy to encode a message</a:t>
            </a:r>
          </a:p>
          <a:p>
            <a:r>
              <a:rPr lang="en-US" sz="2000" dirty="0"/>
              <a:t>If the code is</a:t>
            </a:r>
          </a:p>
          <a:p>
            <a:pPr lvl="1"/>
            <a:r>
              <a:rPr lang="en-US" sz="2000" dirty="0"/>
              <a:t>C1 = {a = 00, b = 01, c = 10, d = 11}</a:t>
            </a:r>
          </a:p>
          <a:p>
            <a:r>
              <a:rPr lang="en-US" sz="2000" dirty="0"/>
              <a:t>For the message: “bad”, we can encode it as:</a:t>
            </a:r>
          </a:p>
          <a:p>
            <a:pPr lvl="1"/>
            <a:r>
              <a:rPr lang="en-US" sz="2000" dirty="0"/>
              <a:t>010011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4DCA9-3494-DCB4-0CFA-F7D4752A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14628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9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ormulae written on a blackboard">
            <a:extLst>
              <a:ext uri="{FF2B5EF4-FFF2-40B4-BE49-F238E27FC236}">
                <a16:creationId xmlns:a16="http://schemas.microsoft.com/office/drawing/2014/main" id="{BE33F0C2-F11C-835C-A4C3-28A97BA19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8" r="22266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2464A-3C59-5A29-2965-8DEF85EC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Decoding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E5457-1B5B-7F95-039F-DFFDCA69D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Given the code </a:t>
            </a:r>
            <a:br>
              <a:rPr lang="en-US" sz="2000" dirty="0"/>
            </a:br>
            <a:r>
              <a:rPr lang="en-US" sz="2000" dirty="0"/>
              <a:t>C</a:t>
            </a:r>
            <a:r>
              <a:rPr lang="en-US" sz="2000" baseline="-25000" dirty="0"/>
              <a:t>2</a:t>
            </a:r>
            <a:r>
              <a:rPr lang="en-US" sz="2000" dirty="0"/>
              <a:t> = {a = 0, b = 110, c = 10, d = 111}</a:t>
            </a:r>
          </a:p>
          <a:p>
            <a:r>
              <a:rPr lang="en-US" sz="2000" dirty="0"/>
              <a:t>Received code = 1100111</a:t>
            </a:r>
          </a:p>
          <a:p>
            <a:r>
              <a:rPr lang="en-US" sz="2000" dirty="0"/>
              <a:t>The secret message</a:t>
            </a:r>
          </a:p>
          <a:p>
            <a:pPr lvl="1"/>
            <a:r>
              <a:rPr lang="en-US" sz="2000" dirty="0"/>
              <a:t>“bad”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3EF85-0DF8-89D6-27A9-4B6ACC31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14628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6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FC031-FE0E-0D1F-AFDD-0E12E2BD9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Data Compression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1773D-D875-77FC-6D34-FF0A475C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Efficient data storage and transmission are crucial in secure communication</a:t>
            </a:r>
          </a:p>
          <a:p>
            <a:r>
              <a:rPr lang="en-US" sz="2200" dirty="0"/>
              <a:t>Data compression</a:t>
            </a:r>
          </a:p>
          <a:p>
            <a:pPr lvl="1"/>
            <a:r>
              <a:rPr lang="en-US" sz="2200" dirty="0"/>
              <a:t>Reducing the size of data to save storage space and bandwidth</a:t>
            </a:r>
          </a:p>
        </p:txBody>
      </p:sp>
      <p:pic>
        <p:nvPicPr>
          <p:cNvPr id="6" name="Picture 5" descr="Illuminated server room panel">
            <a:extLst>
              <a:ext uri="{FF2B5EF4-FFF2-40B4-BE49-F238E27FC236}">
                <a16:creationId xmlns:a16="http://schemas.microsoft.com/office/drawing/2014/main" id="{915C4B26-585E-C2C2-BD01-607671BBB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4" r="2177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ADC47-20D3-5021-385F-CE724552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50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2624FF-8051-627B-AAD6-6FE56691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Size Limitations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A4247-24B6-FF23-2FD8-12990171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Suppose this message is to be sent over a network</a:t>
            </a:r>
          </a:p>
          <a:p>
            <a:pPr marL="0" indent="0">
              <a:buNone/>
            </a:pPr>
            <a:r>
              <a:rPr lang="en-US" sz="2200"/>
              <a:t>BCAADDDCCACACAC</a:t>
            </a:r>
          </a:p>
          <a:p>
            <a:r>
              <a:rPr lang="en-US" sz="2200"/>
              <a:t>How many character are there?</a:t>
            </a:r>
          </a:p>
          <a:p>
            <a:pPr lvl="1"/>
            <a:r>
              <a:rPr lang="en-US" sz="2200"/>
              <a:t>15</a:t>
            </a:r>
          </a:p>
          <a:p>
            <a:r>
              <a:rPr lang="en-US" sz="2200"/>
              <a:t>Each character takes 8 bits</a:t>
            </a:r>
          </a:p>
          <a:p>
            <a:r>
              <a:rPr lang="en-US" sz="2200"/>
              <a:t>The total size?</a:t>
            </a:r>
          </a:p>
          <a:p>
            <a:r>
              <a:rPr lang="en-US" sz="2200"/>
              <a:t>8 * 15 = 120 bits</a:t>
            </a:r>
          </a:p>
          <a:p>
            <a:endParaRPr lang="en-US" sz="2200"/>
          </a:p>
        </p:txBody>
      </p:sp>
      <p:pic>
        <p:nvPicPr>
          <p:cNvPr id="6" name="Picture 5" descr="Metal tic-tac-toe game pieces">
            <a:extLst>
              <a:ext uri="{FF2B5EF4-FFF2-40B4-BE49-F238E27FC236}">
                <a16:creationId xmlns:a16="http://schemas.microsoft.com/office/drawing/2014/main" id="{C8BFE856-3D94-DE28-FB0D-4D4116A20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0" r="1913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30849-8000-0A9D-8E93-CADD7B5EA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3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ED18B-92A3-9A4D-C64E-D43489C9A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The Huffman Coding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5785-87D3-5089-4056-0FB65C365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It is a lossless data compression algorithm</a:t>
            </a:r>
          </a:p>
          <a:p>
            <a:r>
              <a:rPr lang="en-US" sz="2200" dirty="0"/>
              <a:t>Reduces the size of data, making it quicker to encrypt and transmit</a:t>
            </a:r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FE5439EB-8EEE-F068-377E-B074ABD9A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53" r="1702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F05E4-311B-0F2E-3159-D1ACAD0AC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E1939C1-24D7-49E9-A58A-7960365209F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8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9184</TotalTime>
  <Words>808</Words>
  <Application>Microsoft Macintosh PowerPoint</Application>
  <PresentationFormat>Widescreen</PresentationFormat>
  <Paragraphs>167</Paragraphs>
  <Slides>23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Advanced Algorithms Session 8</vt:lpstr>
      <vt:lpstr>Contents</vt:lpstr>
      <vt:lpstr>Cryptology</vt:lpstr>
      <vt:lpstr>Encoding Using a Keypad</vt:lpstr>
      <vt:lpstr>Encoding Example</vt:lpstr>
      <vt:lpstr>Decoding Example</vt:lpstr>
      <vt:lpstr>Data Compression</vt:lpstr>
      <vt:lpstr>Size Limitations</vt:lpstr>
      <vt:lpstr>The Huffman Coding</vt:lpstr>
      <vt:lpstr>Huffman Coding - Construction</vt:lpstr>
      <vt:lpstr>Huffman Coding – Encoding and Decoding</vt:lpstr>
      <vt:lpstr>Huffman Coding Video</vt:lpstr>
      <vt:lpstr>Huffman Code Example</vt:lpstr>
      <vt:lpstr>Huffman Code Exercise</vt:lpstr>
      <vt:lpstr>Huffman Coding – Applications and Complexity</vt:lpstr>
      <vt:lpstr>Comparison</vt:lpstr>
      <vt:lpstr>Backtracking</vt:lpstr>
      <vt:lpstr>Backtracking</vt:lpstr>
      <vt:lpstr>Maze Problem</vt:lpstr>
      <vt:lpstr>Methods</vt:lpstr>
      <vt:lpstr>The n-Queens Problem</vt:lpstr>
      <vt:lpstr>Sample Scenario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Here's your outline to get started</dc:title>
  <dc:creator>Gorkem Kar</dc:creator>
  <cp:lastModifiedBy>Gorkem Kar</cp:lastModifiedBy>
  <cp:revision>40</cp:revision>
  <dcterms:created xsi:type="dcterms:W3CDTF">2024-04-30T16:14:59Z</dcterms:created>
  <dcterms:modified xsi:type="dcterms:W3CDTF">2024-06-06T20:25:39Z</dcterms:modified>
</cp:coreProperties>
</file>